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295" r:id="rId6"/>
    <p:sldId id="291" r:id="rId7"/>
    <p:sldId id="294" r:id="rId8"/>
    <p:sldId id="296" r:id="rId9"/>
    <p:sldId id="297" r:id="rId10"/>
    <p:sldId id="298" r:id="rId11"/>
    <p:sldId id="299" r:id="rId12"/>
    <p:sldId id="300" r:id="rId13"/>
    <p:sldId id="303" r:id="rId14"/>
    <p:sldId id="302" r:id="rId15"/>
    <p:sldId id="308" r:id="rId16"/>
    <p:sldId id="304" r:id="rId17"/>
    <p:sldId id="310" r:id="rId18"/>
    <p:sldId id="311" r:id="rId19"/>
    <p:sldId id="305" r:id="rId20"/>
    <p:sldId id="309" r:id="rId21"/>
    <p:sldId id="306" r:id="rId22"/>
    <p:sldId id="307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C00706"/>
    <a:srgbClr val="AE0806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39" autoAdjust="0"/>
  </p:normalViewPr>
  <p:slideViewPr>
    <p:cSldViewPr snapToGrid="0">
      <p:cViewPr varScale="1">
        <p:scale>
          <a:sx n="110" d="100"/>
          <a:sy n="110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07/05/24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8:24:10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8:24:10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Direttori del Corso – M. De Luca – M.A. Zappa</a:t>
            </a:r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Direttori del Corso – M. De Luca – M.A. Zappa</a:t>
            </a:r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Direttori del Corso – M. De Luca – M.A. Zappa</a:t>
            </a:r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Direttori del Corso – M. De Luca – M.A. Zappa</a:t>
            </a:r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07/05/24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0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39975"/>
            <a:ext cx="4526280" cy="3227514"/>
          </a:xfrm>
        </p:spPr>
        <p:txBody>
          <a:bodyPr>
            <a:noAutofit/>
          </a:bodyPr>
          <a:lstStyle/>
          <a:p>
            <a:r>
              <a:rPr lang="it-IT" sz="4000" dirty="0"/>
              <a:t>Il robot Da Vinci Xi in chirurgia bariatrica: nozioni tecniche maturate e risultati preliminari dopo i primi 60 casi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08500"/>
            <a:ext cx="5710178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Dr. Antonio zullino</a:t>
            </a:r>
          </a:p>
          <a:p>
            <a:r>
              <a:rPr lang="it-IT" sz="2000" b="1" dirty="0">
                <a:solidFill>
                  <a:srgbClr val="FFC000"/>
                </a:solidFill>
              </a:rPr>
              <a:t>Irccs Galeazzi sant’ambrogio milano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9668720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Tempi operatori – </a:t>
            </a:r>
            <a:r>
              <a:rPr lang="it-IT" sz="3200" i="1" dirty="0">
                <a:solidFill>
                  <a:srgbClr val="1E5082"/>
                </a:solidFill>
              </a:rPr>
              <a:t>Roux-en-Y Gastric Bypass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46B0496-C5CB-3CFF-3009-CCD8B3659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81388"/>
              </p:ext>
            </p:extLst>
          </p:nvPr>
        </p:nvGraphicFramePr>
        <p:xfrm>
          <a:off x="7014258" y="2171025"/>
          <a:ext cx="4909239" cy="251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278">
                  <a:extLst>
                    <a:ext uri="{9D8B030D-6E8A-4147-A177-3AD203B41FA5}">
                      <a16:colId xmlns:a16="http://schemas.microsoft.com/office/drawing/2014/main" val="44879264"/>
                    </a:ext>
                  </a:extLst>
                </a:gridCol>
                <a:gridCol w="1378961">
                  <a:extLst>
                    <a:ext uri="{9D8B030D-6E8A-4147-A177-3AD203B41FA5}">
                      <a16:colId xmlns:a16="http://schemas.microsoft.com/office/drawing/2014/main" val="38271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Casistica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5 pz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375384"/>
                  </a:ext>
                </a:extLst>
              </a:tr>
              <a:tr h="490638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Tempo op medio (totale)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1E5082"/>
                          </a:solidFill>
                        </a:rPr>
                        <a:t>120’</a:t>
                      </a:r>
                    </a:p>
                    <a:p>
                      <a:pPr algn="ctr"/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(</a:t>
                      </a:r>
                      <a:r>
                        <a:rPr lang="it-IT" sz="1800" dirty="0" err="1">
                          <a:solidFill>
                            <a:srgbClr val="1E5082"/>
                          </a:solidFill>
                        </a:rPr>
                        <a:t>r</a:t>
                      </a:r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 100-170)</a:t>
                      </a:r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63828"/>
                  </a:ext>
                </a:extLst>
              </a:tr>
              <a:tr h="655705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Tempo medio di Console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1E5082"/>
                          </a:solidFill>
                        </a:rPr>
                        <a:t>94’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(</a:t>
                      </a:r>
                      <a:r>
                        <a:rPr lang="it-IT" sz="1800" dirty="0" err="1">
                          <a:solidFill>
                            <a:srgbClr val="1E5082"/>
                          </a:solidFill>
                        </a:rPr>
                        <a:t>r</a:t>
                      </a:r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 70-148)</a:t>
                      </a:r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81146"/>
                  </a:ext>
                </a:extLst>
              </a:tr>
              <a:tr h="717630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Tempo medio di Docking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1E5082"/>
                          </a:solidFill>
                        </a:rPr>
                        <a:t>26’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(</a:t>
                      </a:r>
                      <a:r>
                        <a:rPr lang="it-IT" sz="1800" dirty="0" err="1">
                          <a:solidFill>
                            <a:srgbClr val="1E5082"/>
                          </a:solidFill>
                        </a:rPr>
                        <a:t>r</a:t>
                      </a:r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 22-30)</a:t>
                      </a:r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774573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E5116BF3-D07A-0CE3-267B-EB704F197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9" y="1758058"/>
            <a:ext cx="6210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4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Cariche utilizzate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C1C425-6C05-6629-216F-27DB66BD0F47}"/>
              </a:ext>
            </a:extLst>
          </p:cNvPr>
          <p:cNvSpPr txBox="1"/>
          <p:nvPr/>
        </p:nvSpPr>
        <p:spPr>
          <a:xfrm>
            <a:off x="1096313" y="1214005"/>
            <a:ext cx="367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1E5082"/>
                </a:solidFill>
              </a:rPr>
              <a:t>(Sleeve Gastrectomy)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05E2C45-E96F-9A5B-A32A-A7FC97B1C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77276"/>
              </p:ext>
            </p:extLst>
          </p:nvPr>
        </p:nvGraphicFramePr>
        <p:xfrm>
          <a:off x="1430486" y="1991715"/>
          <a:ext cx="8981956" cy="32979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5489">
                  <a:extLst>
                    <a:ext uri="{9D8B030D-6E8A-4147-A177-3AD203B41FA5}">
                      <a16:colId xmlns:a16="http://schemas.microsoft.com/office/drawing/2014/main" val="4165878622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val="280227399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val="2043197554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val="3400750340"/>
                    </a:ext>
                  </a:extLst>
                </a:gridCol>
              </a:tblGrid>
              <a:tr h="1083872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N° pz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Tot. cariche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807782"/>
                  </a:ext>
                </a:extLst>
              </a:tr>
              <a:tr h="558864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1*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4 o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283558"/>
                  </a:ext>
                </a:extLst>
              </a:tr>
              <a:tr h="551726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rgbClr val="1E5082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5 o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283306"/>
                  </a:ext>
                </a:extLst>
              </a:tr>
              <a:tr h="551726">
                <a:tc gridSpan="4">
                  <a:txBody>
                    <a:bodyPr/>
                    <a:lstStyle/>
                    <a:p>
                      <a:pPr algn="ctr"/>
                      <a:endParaRPr lang="it-IT" sz="2400" b="1" kern="1200" dirty="0">
                        <a:solidFill>
                          <a:srgbClr val="1E50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b="1" kern="1200" dirty="0">
                        <a:solidFill>
                          <a:srgbClr val="1E50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b="1" kern="1200" dirty="0">
                        <a:solidFill>
                          <a:srgbClr val="1E50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b="1" kern="1200" dirty="0">
                        <a:solidFill>
                          <a:srgbClr val="1E50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511732"/>
                  </a:ext>
                </a:extLst>
              </a:tr>
              <a:tr h="551726">
                <a:tc gridSpan="4"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*In 2 casi su indicazione robotica switch B -&gt; 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b="1" kern="1200" dirty="0">
                        <a:solidFill>
                          <a:srgbClr val="1E50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b="1" kern="1200" dirty="0">
                        <a:solidFill>
                          <a:srgbClr val="1E50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2400" b="1" kern="1200" dirty="0">
                        <a:solidFill>
                          <a:srgbClr val="1E50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946547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23D30810-6B06-8B37-A593-A6F6B79A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49" y="2417806"/>
            <a:ext cx="1843538" cy="37623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3E51B1E-07A9-0CDF-3C3D-1DEC2D3E4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43" y="2423405"/>
            <a:ext cx="2111640" cy="3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Cariche utilizzate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C1C425-6C05-6629-216F-27DB66BD0F47}"/>
              </a:ext>
            </a:extLst>
          </p:cNvPr>
          <p:cNvSpPr txBox="1"/>
          <p:nvPr/>
        </p:nvSpPr>
        <p:spPr>
          <a:xfrm>
            <a:off x="1096313" y="1214005"/>
            <a:ext cx="367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1E5082"/>
                </a:solidFill>
              </a:rPr>
              <a:t>(Bypass Gastrico)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05E2C45-E96F-9A5B-A32A-A7FC97B1C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18587"/>
              </p:ext>
            </p:extLst>
          </p:nvPr>
        </p:nvGraphicFramePr>
        <p:xfrm>
          <a:off x="1430486" y="2575915"/>
          <a:ext cx="8981956" cy="1642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5489">
                  <a:extLst>
                    <a:ext uri="{9D8B030D-6E8A-4147-A177-3AD203B41FA5}">
                      <a16:colId xmlns:a16="http://schemas.microsoft.com/office/drawing/2014/main" val="4165878622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val="280227399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val="2043197554"/>
                    </a:ext>
                  </a:extLst>
                </a:gridCol>
                <a:gridCol w="2245489">
                  <a:extLst>
                    <a:ext uri="{9D8B030D-6E8A-4147-A177-3AD203B41FA5}">
                      <a16:colId xmlns:a16="http://schemas.microsoft.com/office/drawing/2014/main" val="3400750340"/>
                    </a:ext>
                  </a:extLst>
                </a:gridCol>
              </a:tblGrid>
              <a:tr h="1083872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N° pz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Tot. cariche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807782"/>
                  </a:ext>
                </a:extLst>
              </a:tr>
              <a:tr h="558864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283558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23D30810-6B06-8B37-A593-A6F6B79A1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49" y="2938506"/>
            <a:ext cx="1843538" cy="3762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DC4183C-1D4B-FF52-7BF3-D3972CFAB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8506"/>
            <a:ext cx="1770504" cy="3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Pressione di pneumoperitoneo</a:t>
            </a: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48D3F4-EB5C-AD3C-547E-7F4779FC6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7" y="1429233"/>
            <a:ext cx="5557650" cy="315434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0F6BC03-3D33-1FFC-9273-F2D3063B7B70}"/>
              </a:ext>
            </a:extLst>
          </p:cNvPr>
          <p:cNvSpPr txBox="1"/>
          <p:nvPr/>
        </p:nvSpPr>
        <p:spPr>
          <a:xfrm>
            <a:off x="5942691" y="2196488"/>
            <a:ext cx="200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1E5082"/>
                </a:solidFill>
              </a:rPr>
              <a:t>Pressioni di pneumoperitoneo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41894EBF-F2EF-A732-B654-72C1CA16F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78" y="2962557"/>
            <a:ext cx="5930900" cy="3454400"/>
          </a:xfrm>
          <a:prstGeom prst="rect">
            <a:avLst/>
          </a:prstGeom>
        </p:spPr>
      </p:pic>
      <p:sp>
        <p:nvSpPr>
          <p:cNvPr id="21" name="Freccia destra rientrata 20">
            <a:extLst>
              <a:ext uri="{FF2B5EF4-FFF2-40B4-BE49-F238E27FC236}">
                <a16:creationId xmlns:a16="http://schemas.microsoft.com/office/drawing/2014/main" id="{5A79EBF3-C1F3-545A-858C-DD79088D535C}"/>
              </a:ext>
            </a:extLst>
          </p:cNvPr>
          <p:cNvSpPr/>
          <p:nvPr/>
        </p:nvSpPr>
        <p:spPr>
          <a:xfrm rot="1070006">
            <a:off x="7893587" y="2768252"/>
            <a:ext cx="1608881" cy="388611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52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3427623-6E2B-4E8F-6A3C-21053F6D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60" y="1728326"/>
            <a:ext cx="5838945" cy="32553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Numero ingresso strumenti (Sleeve G.)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8215C6-A59E-E9EE-53CD-75E248B2D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8" y="1477383"/>
            <a:ext cx="6924036" cy="37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9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Numero ingresso strumenti (Gastric Bypass)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47B05B-542B-5917-D39B-689BCE9FF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" y="1984760"/>
            <a:ext cx="5646001" cy="33268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800E2C-1422-2E7F-F078-E88922C30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17" y="1984760"/>
            <a:ext cx="5634904" cy="33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Decorso post-operatorio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35C357-3AB8-C174-ECB8-D00AE8BD31B3}"/>
              </a:ext>
            </a:extLst>
          </p:cNvPr>
          <p:cNvSpPr txBox="1"/>
          <p:nvPr/>
        </p:nvSpPr>
        <p:spPr>
          <a:xfrm>
            <a:off x="713771" y="1399377"/>
            <a:ext cx="1031690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1E5082"/>
                </a:solidFill>
                <a:effectLst/>
                <a:latin typeface="Calibri" panose="020F0502020204030204" pitchFamily="34" charset="0"/>
              </a:rPr>
              <a:t>ERABS (uso prudenziale del drenaggio) </a:t>
            </a:r>
            <a:endParaRPr lang="it-IT" sz="2400" b="0" i="0" u="none" strike="noStrike" dirty="0">
              <a:solidFill>
                <a:srgbClr val="1E5082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1E5082"/>
                </a:solidFill>
                <a:effectLst/>
                <a:latin typeface="Calibri" panose="020F0502020204030204" pitchFamily="34" charset="0"/>
              </a:rPr>
              <a:t>DOLORE POSTOPERATORIO </a:t>
            </a:r>
            <a:endParaRPr lang="it-IT" sz="2400" b="0" i="0" u="none" strike="noStrike" dirty="0">
              <a:solidFill>
                <a:srgbClr val="1E5082"/>
              </a:solidFill>
              <a:effectLst/>
              <a:latin typeface="Arial" panose="020B0604020202020204" pitchFamily="34" charset="0"/>
            </a:endParaRPr>
          </a:p>
          <a:p>
            <a:pPr marL="495300" rtl="0">
              <a:spcBef>
                <a:spcPts val="120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1E5082"/>
                </a:solidFill>
                <a:effectLst/>
                <a:latin typeface="Calibri" panose="020F0502020204030204" pitchFamily="34" charset="0"/>
              </a:rPr>
              <a:t>infiltrazione locale degli accessi con Ropivacaina + elastomero (Tramadolo 200mg + Ketoprofene 320 mg + Ondansetron 8 mg a 10 ml/h) + Paracetamolo 1g x 4 + Tramadolo 100 mg AB (per VAS &gt; 5/10)</a:t>
            </a:r>
            <a:endParaRPr lang="it-IT" sz="2400" b="0" dirty="0">
              <a:effectLst/>
            </a:endParaRPr>
          </a:p>
          <a:p>
            <a:pPr marL="541338" rtl="0">
              <a:spcBef>
                <a:spcPts val="120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1E5082"/>
                </a:solidFill>
                <a:effectLst/>
                <a:latin typeface="Calibri" panose="020F0502020204030204" pitchFamily="34" charset="0"/>
              </a:rPr>
              <a:t>- 2 casi (3.3%) di dolore alla spalla (da pneumoperitoneo)</a:t>
            </a:r>
            <a:endParaRPr lang="it-IT" sz="2400" b="0" dirty="0">
              <a:effectLst/>
            </a:endParaRPr>
          </a:p>
          <a:p>
            <a:pPr marL="541338" rtl="0">
              <a:spcBef>
                <a:spcPts val="1200"/>
              </a:spcBef>
              <a:spcAft>
                <a:spcPts val="0"/>
              </a:spcAft>
            </a:pPr>
            <a:r>
              <a:rPr lang="it-IT" sz="2400" b="0" i="0" u="none" strike="noStrike" dirty="0">
                <a:solidFill>
                  <a:srgbClr val="1E5082"/>
                </a:solidFill>
                <a:effectLst/>
                <a:latin typeface="Calibri" panose="020F0502020204030204" pitchFamily="34" charset="0"/>
              </a:rPr>
              <a:t>- 3 casi (5%) di necessità di analgesia </a:t>
            </a:r>
            <a:r>
              <a:rPr lang="it-IT" sz="2400" b="0" i="1" u="none" strike="noStrike" dirty="0">
                <a:solidFill>
                  <a:srgbClr val="1E5082"/>
                </a:solidFill>
                <a:effectLst/>
                <a:latin typeface="Calibri" panose="020F0502020204030204" pitchFamily="34" charset="0"/>
              </a:rPr>
              <a:t>rescue</a:t>
            </a:r>
            <a:endParaRPr lang="it-IT" sz="2400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1E5082"/>
                </a:solidFill>
                <a:effectLst/>
                <a:latin typeface="Calibri" panose="020F0502020204030204" pitchFamily="34" charset="0"/>
              </a:rPr>
              <a:t>Dimissione in 2 gpo in 59 pz su 60 (98.3%) </a:t>
            </a:r>
            <a:endParaRPr lang="it-IT" sz="2400" b="0" i="0" u="none" strike="noStrike" dirty="0">
              <a:solidFill>
                <a:srgbClr val="1E508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6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Complicanze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DC45434-4EF3-1CB0-4EBF-AD50C64BC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87872"/>
              </p:ext>
            </p:extLst>
          </p:nvPr>
        </p:nvGraphicFramePr>
        <p:xfrm>
          <a:off x="573589" y="1622491"/>
          <a:ext cx="11128416" cy="301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844">
                  <a:extLst>
                    <a:ext uri="{9D8B030D-6E8A-4147-A177-3AD203B41FA5}">
                      <a16:colId xmlns:a16="http://schemas.microsoft.com/office/drawing/2014/main" val="3333371919"/>
                    </a:ext>
                  </a:extLst>
                </a:gridCol>
                <a:gridCol w="5463251">
                  <a:extLst>
                    <a:ext uri="{9D8B030D-6E8A-4147-A177-3AD203B41FA5}">
                      <a16:colId xmlns:a16="http://schemas.microsoft.com/office/drawing/2014/main" val="4144938544"/>
                    </a:ext>
                  </a:extLst>
                </a:gridCol>
                <a:gridCol w="4699321">
                  <a:extLst>
                    <a:ext uri="{9D8B030D-6E8A-4147-A177-3AD203B41FA5}">
                      <a16:colId xmlns:a16="http://schemas.microsoft.com/office/drawing/2014/main" val="805300875"/>
                    </a:ext>
                  </a:extLst>
                </a:gridCol>
              </a:tblGrid>
              <a:tr h="611423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Tipo di complicanza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Gestione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169160"/>
                  </a:ext>
                </a:extLst>
              </a:tr>
              <a:tr h="4798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E508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200" b="0" dirty="0">
                          <a:solidFill>
                            <a:srgbClr val="1E5082"/>
                          </a:solidFill>
                        </a:rPr>
                        <a:t>Sanguinamento post-operatorio (- 6 pti di Hb)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200" b="0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Gestione conservativa 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2200" b="0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(emotrasfusione)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022465"/>
                  </a:ext>
                </a:extLst>
              </a:tr>
              <a:tr h="4798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E508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Riammissione in 6 gpo per raccolta perigastrica + infezione di ferita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Gestione conservativa </a:t>
                      </a:r>
                    </a:p>
                    <a:p>
                      <a:pPr algn="ctr"/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(NPT + antibiotico-terapia)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955564"/>
                  </a:ext>
                </a:extLst>
              </a:tr>
              <a:tr h="4798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E508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Riammissione in 4 gpo per disfagia “funzionale”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Gestione conservativa</a:t>
                      </a:r>
                    </a:p>
                    <a:p>
                      <a:pPr algn="ctr"/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(terapia  medica)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84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98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I vantaggi robotici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7E06A7-0F69-D456-DA9C-81DA9FBE1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83" y="2558004"/>
            <a:ext cx="3724433" cy="22874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AB46D2C-8CB3-94FC-DC40-1A9250CD8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2888849"/>
            <a:ext cx="3914374" cy="12323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FC939C0-82ED-03C2-95B1-B7AFE2A31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2" y="1485496"/>
            <a:ext cx="3624421" cy="1232303"/>
          </a:xfrm>
          <a:prstGeom prst="rect">
            <a:avLst/>
          </a:prstGeom>
          <a:solidFill>
            <a:srgbClr val="1E5082"/>
          </a:solidFill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066043-8D5C-B0AF-9C9C-84810E4A7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5" y="4562542"/>
            <a:ext cx="3542071" cy="11454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DC6136B-EC91-30FD-F332-26E1094CD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45" y="3212622"/>
            <a:ext cx="3724433" cy="97821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59F00E6-C537-F1BE-23A4-159CA6DC8A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02" y="1656547"/>
            <a:ext cx="3380028" cy="123230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9D49C19-8606-C379-66EC-3BF1ADE038C3}"/>
              </a:ext>
            </a:extLst>
          </p:cNvPr>
          <p:cNvSpPr txBox="1"/>
          <p:nvPr/>
        </p:nvSpPr>
        <p:spPr>
          <a:xfrm>
            <a:off x="8229600" y="4719766"/>
            <a:ext cx="212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1E5082"/>
                </a:solidFill>
              </a:rPr>
              <a:t>Sicurezza procedurale</a:t>
            </a:r>
          </a:p>
        </p:txBody>
      </p:sp>
      <p:pic>
        <p:nvPicPr>
          <p:cNvPr id="19" name="Elemento grafico 18" descr="Bilancia della giustizia">
            <a:extLst>
              <a:ext uri="{FF2B5EF4-FFF2-40B4-BE49-F238E27FC236}">
                <a16:creationId xmlns:a16="http://schemas.microsoft.com/office/drawing/2014/main" id="{78A1D50A-C170-6FA4-EC7E-9A1DC85870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0330" y="46363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Considerazioni…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3C1F76F-274C-20AA-4D95-CBDF9FD15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91667"/>
              </p:ext>
            </p:extLst>
          </p:nvPr>
        </p:nvGraphicFramePr>
        <p:xfrm>
          <a:off x="713771" y="1418558"/>
          <a:ext cx="10678129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78129">
                  <a:extLst>
                    <a:ext uri="{9D8B030D-6E8A-4147-A177-3AD203B41FA5}">
                      <a16:colId xmlns:a16="http://schemas.microsoft.com/office/drawing/2014/main" val="2057016744"/>
                    </a:ext>
                  </a:extLst>
                </a:gridCol>
              </a:tblGrid>
              <a:tr h="742448"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Standardizzazione della tecnica chirurgica, con tempi operatori progressivamente allineati alla laparoscopia (lavoro di team di sala)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87153"/>
                  </a:ext>
                </a:extLst>
              </a:tr>
              <a:tr h="742448"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Sicurezza procedurale (controllo sulle suture meccaniche: colore di carica e pause di compressione)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091911"/>
                  </a:ext>
                </a:extLst>
              </a:tr>
              <a:tr h="742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Le pressioni di pneumoperitoneo più contenute consentono maggiore stabilità emodinamica intra-operatoria, minore stimolazione peritoneale, maggior controllo del dolore postoperatorio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164340"/>
                  </a:ext>
                </a:extLst>
              </a:tr>
              <a:tr h="742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Ripresa funzionale e degenza ospedaliera sovrapponibile all’approccio laparoscopico tradizionale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770290"/>
                  </a:ext>
                </a:extLst>
              </a:tr>
              <a:tr h="742448"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1E5082"/>
                          </a:solidFill>
                          <a:latin typeface="+mn-lt"/>
                          <a:ea typeface="+mn-ea"/>
                          <a:cs typeface="+mn-cs"/>
                        </a:rPr>
                        <a:t>Unico limite i costi… (standardizzare la tecnica, aumento dei volumi e snellimento dello strumentario)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0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67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266220" y="370388"/>
            <a:ext cx="11678855" cy="1481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Da novembre 2023 è iniziata la nostra esperienza robotica, ma prima…</a:t>
            </a:r>
          </a:p>
        </p:txBody>
      </p:sp>
      <p:pic>
        <p:nvPicPr>
          <p:cNvPr id="3" name="6BE16A62-1E1E-43A3-A9F4-A23AAD958DE5" descr="PHOTO-2023-05-17-19-26-49.jpg">
            <a:extLst>
              <a:ext uri="{FF2B5EF4-FFF2-40B4-BE49-F238E27FC236}">
                <a16:creationId xmlns:a16="http://schemas.microsoft.com/office/drawing/2014/main" id="{EB9412F4-9CE3-6A96-2CB5-96816516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55" y="4491037"/>
            <a:ext cx="3836695" cy="21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3852F42-FBC4-44D0-B218-73F67D5DE367" descr="PHOTO-2023-05-16-15-39-06.jpg">
            <a:extLst>
              <a:ext uri="{FF2B5EF4-FFF2-40B4-BE49-F238E27FC236}">
                <a16:creationId xmlns:a16="http://schemas.microsoft.com/office/drawing/2014/main" id="{11FEB058-3BF6-1AD3-11CF-C89F5C16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8" y="1512888"/>
            <a:ext cx="4938834" cy="27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FACD36-029C-2A84-9E17-15BCF436B5E3}"/>
              </a:ext>
            </a:extLst>
          </p:cNvPr>
          <p:cNvSpPr txBox="1"/>
          <p:nvPr/>
        </p:nvSpPr>
        <p:spPr>
          <a:xfrm>
            <a:off x="532300" y="1999788"/>
            <a:ext cx="5147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1E5082"/>
                </a:solidFill>
              </a:rPr>
              <a:t>- Test drive / tech insight </a:t>
            </a:r>
          </a:p>
          <a:p>
            <a:pPr lvl="0"/>
            <a:r>
              <a:rPr lang="it-IT" sz="2400" dirty="0">
                <a:solidFill>
                  <a:srgbClr val="1E5082"/>
                </a:solidFill>
                <a:sym typeface="Wingdings" panose="05000000000000000000" pitchFamily="2" charset="2"/>
              </a:rPr>
              <a:t>	 individuazione kit robotico</a:t>
            </a:r>
            <a:endParaRPr lang="it-IT" sz="2400" dirty="0">
              <a:solidFill>
                <a:srgbClr val="1E5082"/>
              </a:solidFill>
            </a:endParaRPr>
          </a:p>
          <a:p>
            <a:pPr lvl="0"/>
            <a:endParaRPr lang="it-IT" sz="2400" dirty="0">
              <a:solidFill>
                <a:srgbClr val="1E5082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E63C86-F611-46D2-54F4-6B5D98765D57}"/>
              </a:ext>
            </a:extLst>
          </p:cNvPr>
          <p:cNvSpPr txBox="1"/>
          <p:nvPr/>
        </p:nvSpPr>
        <p:spPr>
          <a:xfrm>
            <a:off x="526063" y="2942956"/>
            <a:ext cx="6044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1E5082"/>
                </a:solidFill>
              </a:rPr>
              <a:t>- dV Case obs </a:t>
            </a:r>
          </a:p>
          <a:p>
            <a:pPr lvl="0"/>
            <a:r>
              <a:rPr lang="it-IT" sz="2400" dirty="0">
                <a:solidFill>
                  <a:srgbClr val="1E5082"/>
                </a:solidFill>
                <a:sym typeface="Wingdings" panose="05000000000000000000" pitchFamily="2" charset="2"/>
              </a:rPr>
              <a:t>	 dr Adel Abou Mrad, Orleans, Francia</a:t>
            </a:r>
            <a:endParaRPr lang="it-IT" sz="2400" dirty="0">
              <a:solidFill>
                <a:srgbClr val="1E5082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0754D0-604A-C0CF-89E4-C6A026ABB52F}"/>
              </a:ext>
            </a:extLst>
          </p:cNvPr>
          <p:cNvSpPr txBox="1"/>
          <p:nvPr/>
        </p:nvSpPr>
        <p:spPr>
          <a:xfrm>
            <a:off x="468188" y="4040159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1E5082"/>
                </a:solidFill>
              </a:rPr>
              <a:t>- In service e TR100 (IRCAD, Strasburgo)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F7716BF4-9299-3A8B-D088-5726B31B0D36}"/>
              </a:ext>
            </a:extLst>
          </p:cNvPr>
          <p:cNvSpPr txBox="1">
            <a:spLocks/>
          </p:cNvSpPr>
          <p:nvPr/>
        </p:nvSpPr>
        <p:spPr>
          <a:xfrm>
            <a:off x="266220" y="1192492"/>
            <a:ext cx="105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254E96"/>
                </a:solidFill>
                <a:latin typeface="Calibri" panose="020F0502020204030204" pitchFamily="34" charset="0"/>
                <a:ea typeface="Roboto" pitchFamily="2" charset="0"/>
              </a:rPr>
              <a:t>Percorso formativo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182E3C-3060-B134-4CBB-8456DCBED86B}"/>
              </a:ext>
            </a:extLst>
          </p:cNvPr>
          <p:cNvSpPr txBox="1"/>
          <p:nvPr/>
        </p:nvSpPr>
        <p:spPr>
          <a:xfrm>
            <a:off x="468188" y="6043621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1E5082"/>
                </a:solidFill>
              </a:rPr>
              <a:t>- Next step: TR300 (Lione, Francia)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FA042C-C622-0660-2ABE-58AA252861D7}"/>
              </a:ext>
            </a:extLst>
          </p:cNvPr>
          <p:cNvSpPr txBox="1"/>
          <p:nvPr/>
        </p:nvSpPr>
        <p:spPr>
          <a:xfrm>
            <a:off x="468188" y="4934446"/>
            <a:ext cx="4879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1E5082"/>
                </a:solidFill>
              </a:rPr>
              <a:t>- TR100 (Osp Veterinario – OHH     TC, Grugliasco – TO)</a:t>
            </a:r>
          </a:p>
        </p:txBody>
      </p:sp>
    </p:spTree>
    <p:extLst>
      <p:ext uri="{BB962C8B-B14F-4D97-AF65-F5344CB8AC3E}">
        <p14:creationId xmlns:p14="http://schemas.microsoft.com/office/powerpoint/2010/main" val="41632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8FDFC3-5167-AFF7-7216-38225BFF0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5" y="613457"/>
            <a:ext cx="4151897" cy="33973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2" y="4325315"/>
            <a:ext cx="4374649" cy="1522668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5216323" y="810232"/>
            <a:ext cx="6751900" cy="28155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I numeri attuali (Nov 2023 – Apr 2024):</a:t>
            </a:r>
          </a:p>
          <a:p>
            <a:endParaRPr lang="it-IT" sz="24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800" dirty="0">
                <a:solidFill>
                  <a:srgbClr val="1E5082"/>
                </a:solidFill>
              </a:rPr>
              <a:t>55</a:t>
            </a:r>
            <a:r>
              <a:rPr lang="it-IT" sz="2800" b="0" dirty="0">
                <a:solidFill>
                  <a:srgbClr val="1E5082"/>
                </a:solidFill>
              </a:rPr>
              <a:t> Sleeve Gastrectomy                                      (di cui 2 in pregresso Bendaggio Gastrico)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it-IT" sz="2800" dirty="0">
                <a:solidFill>
                  <a:srgbClr val="1E5082"/>
                </a:solidFill>
              </a:rPr>
              <a:t>5</a:t>
            </a:r>
            <a:r>
              <a:rPr lang="it-IT" sz="2800" b="0" dirty="0">
                <a:solidFill>
                  <a:srgbClr val="1E5082"/>
                </a:solidFill>
              </a:rPr>
              <a:t> Bypass Gastrico Roux-en-Y                 (tecnica double loop)</a:t>
            </a:r>
          </a:p>
          <a:p>
            <a:endParaRPr lang="it-IT" sz="2800" dirty="0">
              <a:solidFill>
                <a:srgbClr val="1E5082"/>
              </a:solidFill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8AD8A21-F9FE-DC9B-BCC5-118D0E5E0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80003"/>
              </p:ext>
            </p:extLst>
          </p:nvPr>
        </p:nvGraphicFramePr>
        <p:xfrm>
          <a:off x="5425693" y="3840971"/>
          <a:ext cx="614513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254">
                  <a:extLst>
                    <a:ext uri="{9D8B030D-6E8A-4147-A177-3AD203B41FA5}">
                      <a16:colId xmlns:a16="http://schemas.microsoft.com/office/drawing/2014/main" val="3199487767"/>
                    </a:ext>
                  </a:extLst>
                </a:gridCol>
                <a:gridCol w="4139878">
                  <a:extLst>
                    <a:ext uri="{9D8B030D-6E8A-4147-A177-3AD203B41FA5}">
                      <a16:colId xmlns:a16="http://schemas.microsoft.com/office/drawing/2014/main" val="4176367812"/>
                    </a:ext>
                  </a:extLst>
                </a:gridCol>
              </a:tblGrid>
              <a:tr h="250833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DATI DEL CAMPIONE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736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F/M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1E5082"/>
                          </a:solidFill>
                        </a:rPr>
                        <a:t>42/18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987487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Età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1E5082"/>
                          </a:solidFill>
                        </a:rPr>
                        <a:t>40 y </a:t>
                      </a:r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(range 20-65)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193884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BMI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1E5082"/>
                          </a:solidFill>
                        </a:rPr>
                        <a:t>42 </a:t>
                      </a:r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(range 35-57)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30108"/>
                  </a:ext>
                </a:extLst>
              </a:tr>
              <a:tr h="25083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rgbClr val="1E5082"/>
                          </a:solidFill>
                        </a:rPr>
                        <a:t>ASA &lt;3 / ≥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1E5082"/>
                          </a:solidFill>
                        </a:rPr>
                        <a:t>40/20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727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5779625" cy="48845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Variabili analizzate:</a:t>
            </a:r>
          </a:p>
          <a:p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0" dirty="0">
                <a:solidFill>
                  <a:srgbClr val="1E5082"/>
                </a:solidFill>
              </a:rPr>
              <a:t>Setting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0" dirty="0">
                <a:solidFill>
                  <a:srgbClr val="1E5082"/>
                </a:solidFill>
              </a:rPr>
              <a:t>Strumentario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0" dirty="0">
                <a:solidFill>
                  <a:srgbClr val="1E5082"/>
                </a:solidFill>
              </a:rPr>
              <a:t>Posizione dei trocar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0" dirty="0">
                <a:solidFill>
                  <a:srgbClr val="1E5082"/>
                </a:solidFill>
              </a:rPr>
              <a:t>Dati operativi/funzionali:</a:t>
            </a:r>
          </a:p>
          <a:p>
            <a:pPr marL="1246188" indent="-438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1E5082"/>
                </a:solidFill>
              </a:rPr>
              <a:t>Tempi operatori</a:t>
            </a:r>
          </a:p>
          <a:p>
            <a:pPr marL="1246188" indent="-438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1E5082"/>
                </a:solidFill>
              </a:rPr>
              <a:t>Cariche utilizzate</a:t>
            </a:r>
          </a:p>
          <a:p>
            <a:pPr marL="1246188" indent="-438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1E5082"/>
                </a:solidFill>
              </a:rPr>
              <a:t>Pressione di pneumoperitoneo</a:t>
            </a:r>
          </a:p>
          <a:p>
            <a:pPr marL="1246188" indent="-438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1E5082"/>
                </a:solidFill>
              </a:rPr>
              <a:t>N° ingresso strumenti</a:t>
            </a:r>
          </a:p>
          <a:p>
            <a:pPr marL="1246188" indent="-438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1E5082"/>
                </a:solidFill>
              </a:rPr>
              <a:t>Complicanze</a:t>
            </a:r>
          </a:p>
          <a:p>
            <a:pPr marL="1246188" indent="-4381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4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94A4198-535A-5576-7293-6EA9D05C2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50" y="1447142"/>
            <a:ext cx="4453828" cy="43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5801" cy="84434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C53BC8-1BA9-E1DB-AE1C-BC5D7DEAAC7B}"/>
              </a:ext>
            </a:extLst>
          </p:cNvPr>
          <p:cNvSpPr txBox="1"/>
          <p:nvPr/>
        </p:nvSpPr>
        <p:spPr>
          <a:xfrm>
            <a:off x="561372" y="388280"/>
            <a:ext cx="1532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1E5082"/>
                </a:solidFill>
              </a:rPr>
              <a:t>Setting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D45396EB-6B74-318F-B8CB-29B06C04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7" y="415725"/>
            <a:ext cx="6235700" cy="609600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FC9E52A-A3DD-2E7A-3FCA-2733465D4D7D}"/>
              </a:ext>
            </a:extLst>
          </p:cNvPr>
          <p:cNvSpPr txBox="1"/>
          <p:nvPr/>
        </p:nvSpPr>
        <p:spPr>
          <a:xfrm>
            <a:off x="6817488" y="1169045"/>
            <a:ext cx="1250066" cy="369332"/>
          </a:xfrm>
          <a:prstGeom prst="rect">
            <a:avLst/>
          </a:prstGeom>
          <a:noFill/>
          <a:ln w="22225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1E5082"/>
                </a:solidFill>
              </a:rPr>
              <a:t>Da Vinci Xi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6831736-9E45-A6A7-3814-C28842C5D86D}"/>
              </a:ext>
            </a:extLst>
          </p:cNvPr>
          <p:cNvSpPr txBox="1"/>
          <p:nvPr/>
        </p:nvSpPr>
        <p:spPr>
          <a:xfrm>
            <a:off x="7837988" y="3059668"/>
            <a:ext cx="1340735" cy="369332"/>
          </a:xfrm>
          <a:prstGeom prst="rect">
            <a:avLst/>
          </a:prstGeom>
          <a:noFill/>
          <a:ln w="25400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1E5082"/>
                </a:solidFill>
              </a:rPr>
              <a:t>Anestesista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5E7A147-B28B-DA0D-6AC1-414ECC46828B}"/>
              </a:ext>
            </a:extLst>
          </p:cNvPr>
          <p:cNvSpPr txBox="1"/>
          <p:nvPr/>
        </p:nvSpPr>
        <p:spPr>
          <a:xfrm>
            <a:off x="8900985" y="4950291"/>
            <a:ext cx="1340735" cy="646331"/>
          </a:xfrm>
          <a:prstGeom prst="rect">
            <a:avLst/>
          </a:prstGeom>
          <a:noFill/>
          <a:ln w="25400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E5082"/>
                </a:solidFill>
              </a:rPr>
              <a:t>Primo operatore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FAD0251-C466-4174-A2DE-A0CBB83EBF48}"/>
              </a:ext>
            </a:extLst>
          </p:cNvPr>
          <p:cNvSpPr txBox="1"/>
          <p:nvPr/>
        </p:nvSpPr>
        <p:spPr>
          <a:xfrm>
            <a:off x="3214891" y="3244334"/>
            <a:ext cx="1413080" cy="369332"/>
          </a:xfrm>
          <a:prstGeom prst="rect">
            <a:avLst/>
          </a:prstGeom>
          <a:noFill/>
          <a:ln w="25400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E5082"/>
                </a:solidFill>
              </a:rPr>
              <a:t>Strumentista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21FE620-508E-4936-8DD3-09987E159055}"/>
              </a:ext>
            </a:extLst>
          </p:cNvPr>
          <p:cNvSpPr txBox="1"/>
          <p:nvPr/>
        </p:nvSpPr>
        <p:spPr>
          <a:xfrm>
            <a:off x="6331710" y="4060414"/>
            <a:ext cx="1250066" cy="369332"/>
          </a:xfrm>
          <a:prstGeom prst="rect">
            <a:avLst/>
          </a:prstGeom>
          <a:noFill/>
          <a:ln w="25400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E5082"/>
                </a:solidFill>
              </a:rPr>
              <a:t>Assistente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10FE570-E0B5-2470-E4FB-78AAACABA621}"/>
              </a:ext>
            </a:extLst>
          </p:cNvPr>
          <p:cNvSpPr txBox="1"/>
          <p:nvPr/>
        </p:nvSpPr>
        <p:spPr>
          <a:xfrm>
            <a:off x="3367291" y="1730168"/>
            <a:ext cx="1413080" cy="369332"/>
          </a:xfrm>
          <a:prstGeom prst="rect">
            <a:avLst/>
          </a:prstGeom>
          <a:noFill/>
          <a:ln w="25400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E5082"/>
                </a:solidFill>
              </a:rPr>
              <a:t>Colonna</a:t>
            </a:r>
          </a:p>
        </p:txBody>
      </p:sp>
    </p:spTree>
    <p:extLst>
      <p:ext uri="{BB962C8B-B14F-4D97-AF65-F5344CB8AC3E}">
        <p14:creationId xmlns:p14="http://schemas.microsoft.com/office/powerpoint/2010/main" val="60195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5801" cy="84434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C53BC8-1BA9-E1DB-AE1C-BC5D7DEAAC7B}"/>
              </a:ext>
            </a:extLst>
          </p:cNvPr>
          <p:cNvSpPr txBox="1"/>
          <p:nvPr/>
        </p:nvSpPr>
        <p:spPr>
          <a:xfrm>
            <a:off x="561372" y="388280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1E5082"/>
                </a:solidFill>
              </a:rPr>
              <a:t>Strumentario</a:t>
            </a:r>
          </a:p>
        </p:txBody>
      </p:sp>
      <p:cxnSp>
        <p:nvCxnSpPr>
          <p:cNvPr id="2" name="Connettore diritto 11">
            <a:extLst>
              <a:ext uri="{FF2B5EF4-FFF2-40B4-BE49-F238E27FC236}">
                <a16:creationId xmlns:a16="http://schemas.microsoft.com/office/drawing/2014/main" id="{19ECA21C-52BB-745F-EB57-8D2D94BE967A}"/>
              </a:ext>
            </a:extLst>
          </p:cNvPr>
          <p:cNvCxnSpPr>
            <a:cxnSpLocks/>
          </p:cNvCxnSpPr>
          <p:nvPr/>
        </p:nvCxnSpPr>
        <p:spPr>
          <a:xfrm>
            <a:off x="6110749" y="1364226"/>
            <a:ext cx="0" cy="47194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661122-33D2-FC14-51A2-43897C07BF24}"/>
              </a:ext>
            </a:extLst>
          </p:cNvPr>
          <p:cNvSpPr txBox="1"/>
          <p:nvPr/>
        </p:nvSpPr>
        <p:spPr>
          <a:xfrm>
            <a:off x="1096313" y="963467"/>
            <a:ext cx="367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1E5082"/>
                </a:solidFill>
              </a:rPr>
              <a:t>Sleeve Gastrectomy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B59363-DE38-9CDE-79BE-7D195CAD1F58}"/>
              </a:ext>
            </a:extLst>
          </p:cNvPr>
          <p:cNvSpPr txBox="1"/>
          <p:nvPr/>
        </p:nvSpPr>
        <p:spPr>
          <a:xfrm>
            <a:off x="7424287" y="963466"/>
            <a:ext cx="367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1E5082"/>
                </a:solidFill>
              </a:rPr>
              <a:t>Bypass Gastrico</a:t>
            </a:r>
          </a:p>
        </p:txBody>
      </p:sp>
      <p:cxnSp>
        <p:nvCxnSpPr>
          <p:cNvPr id="9" name="Connettore diritto 11">
            <a:extLst>
              <a:ext uri="{FF2B5EF4-FFF2-40B4-BE49-F238E27FC236}">
                <a16:creationId xmlns:a16="http://schemas.microsoft.com/office/drawing/2014/main" id="{1EFC8978-372C-7F89-34D7-E75ECFF32FC9}"/>
              </a:ext>
            </a:extLst>
          </p:cNvPr>
          <p:cNvCxnSpPr>
            <a:cxnSpLocks/>
          </p:cNvCxnSpPr>
          <p:nvPr/>
        </p:nvCxnSpPr>
        <p:spPr>
          <a:xfrm>
            <a:off x="342073" y="2621424"/>
            <a:ext cx="5398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15">
            <a:extLst>
              <a:ext uri="{FF2B5EF4-FFF2-40B4-BE49-F238E27FC236}">
                <a16:creationId xmlns:a16="http://schemas.microsoft.com/office/drawing/2014/main" id="{B857F864-7716-7901-812A-5329AC184BD7}"/>
              </a:ext>
            </a:extLst>
          </p:cNvPr>
          <p:cNvCxnSpPr>
            <a:cxnSpLocks/>
          </p:cNvCxnSpPr>
          <p:nvPr/>
        </p:nvCxnSpPr>
        <p:spPr>
          <a:xfrm>
            <a:off x="387532" y="3871169"/>
            <a:ext cx="5398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30D08321-7EC6-B533-CB85-3614DFFBF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4" t="22083" r="68046" b="70747"/>
          <a:stretch/>
        </p:blipFill>
        <p:spPr>
          <a:xfrm>
            <a:off x="257156" y="6091346"/>
            <a:ext cx="2658237" cy="736820"/>
          </a:xfrm>
          <a:prstGeom prst="rect">
            <a:avLst/>
          </a:prstGeom>
        </p:spPr>
      </p:pic>
      <p:cxnSp>
        <p:nvCxnSpPr>
          <p:cNvPr id="12" name="Connettore diritto 18">
            <a:extLst>
              <a:ext uri="{FF2B5EF4-FFF2-40B4-BE49-F238E27FC236}">
                <a16:creationId xmlns:a16="http://schemas.microsoft.com/office/drawing/2014/main" id="{75D3119D-6B5F-659D-78DC-5DD393BDF92C}"/>
              </a:ext>
            </a:extLst>
          </p:cNvPr>
          <p:cNvCxnSpPr>
            <a:cxnSpLocks/>
          </p:cNvCxnSpPr>
          <p:nvPr/>
        </p:nvCxnSpPr>
        <p:spPr>
          <a:xfrm>
            <a:off x="335830" y="6070225"/>
            <a:ext cx="5398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22">
            <a:extLst>
              <a:ext uri="{FF2B5EF4-FFF2-40B4-BE49-F238E27FC236}">
                <a16:creationId xmlns:a16="http://schemas.microsoft.com/office/drawing/2014/main" id="{E4BFD81F-792D-38D3-AB8D-69B0601CC9CC}"/>
              </a:ext>
            </a:extLst>
          </p:cNvPr>
          <p:cNvCxnSpPr>
            <a:cxnSpLocks/>
          </p:cNvCxnSpPr>
          <p:nvPr/>
        </p:nvCxnSpPr>
        <p:spPr>
          <a:xfrm>
            <a:off x="346847" y="5255066"/>
            <a:ext cx="5398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FD9DD1DE-0370-CC4A-F1F1-EB3E7AD4A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67" t="44172" r="18313" b="42074"/>
          <a:stretch/>
        </p:blipFill>
        <p:spPr>
          <a:xfrm>
            <a:off x="3119818" y="6188864"/>
            <a:ext cx="1361440" cy="5261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9977427-C398-3421-E4B2-FFF3DFBB25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87" t="57342" r="30373" b="19906"/>
          <a:stretch/>
        </p:blipFill>
        <p:spPr>
          <a:xfrm>
            <a:off x="301400" y="1559919"/>
            <a:ext cx="2899411" cy="97033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BD44921-53B8-0736-C6F3-697385A09D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52" t="48625" r="36888" b="31671"/>
          <a:stretch/>
        </p:blipFill>
        <p:spPr>
          <a:xfrm>
            <a:off x="387532" y="2649454"/>
            <a:ext cx="3017106" cy="107316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5CAEAB1-ACA4-9A40-05E4-0ED95D03AB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56" t="37426" r="27093" b="56576"/>
          <a:stretch/>
        </p:blipFill>
        <p:spPr>
          <a:xfrm>
            <a:off x="262422" y="4058726"/>
            <a:ext cx="4992751" cy="41136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25A81B7-EEFF-9468-59F2-FA36E43770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88" t="70053" r="22550" b="20965"/>
          <a:stretch/>
        </p:blipFill>
        <p:spPr>
          <a:xfrm>
            <a:off x="346847" y="4495236"/>
            <a:ext cx="5225580" cy="61595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246A732-FE3D-A147-5C86-6EE90F95F9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29" y="5428868"/>
            <a:ext cx="2783989" cy="490204"/>
          </a:xfrm>
          <a:prstGeom prst="rect">
            <a:avLst/>
          </a:prstGeom>
        </p:spPr>
      </p:pic>
      <p:cxnSp>
        <p:nvCxnSpPr>
          <p:cNvPr id="20" name="Connettore diritto 11">
            <a:extLst>
              <a:ext uri="{FF2B5EF4-FFF2-40B4-BE49-F238E27FC236}">
                <a16:creationId xmlns:a16="http://schemas.microsoft.com/office/drawing/2014/main" id="{41BEB99F-9864-A900-DB96-B896F8BC00BF}"/>
              </a:ext>
            </a:extLst>
          </p:cNvPr>
          <p:cNvCxnSpPr>
            <a:cxnSpLocks/>
          </p:cNvCxnSpPr>
          <p:nvPr/>
        </p:nvCxnSpPr>
        <p:spPr>
          <a:xfrm>
            <a:off x="6701902" y="2615256"/>
            <a:ext cx="5398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15">
            <a:extLst>
              <a:ext uri="{FF2B5EF4-FFF2-40B4-BE49-F238E27FC236}">
                <a16:creationId xmlns:a16="http://schemas.microsoft.com/office/drawing/2014/main" id="{6E2CA1DE-2325-7DA5-13CC-D93F1F2A488C}"/>
              </a:ext>
            </a:extLst>
          </p:cNvPr>
          <p:cNvCxnSpPr>
            <a:cxnSpLocks/>
          </p:cNvCxnSpPr>
          <p:nvPr/>
        </p:nvCxnSpPr>
        <p:spPr>
          <a:xfrm>
            <a:off x="6747361" y="3865001"/>
            <a:ext cx="5398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61711D09-FA90-3B00-9D69-BAE5FDBF3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4" t="22083" r="68046" b="70747"/>
          <a:stretch/>
        </p:blipFill>
        <p:spPr>
          <a:xfrm>
            <a:off x="6661230" y="6084793"/>
            <a:ext cx="2658237" cy="73682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35BC4AB-B99D-6CB1-73E8-6C36FAAFA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67" t="44172" r="18313" b="42074"/>
          <a:stretch/>
        </p:blipFill>
        <p:spPr>
          <a:xfrm>
            <a:off x="9463767" y="6211277"/>
            <a:ext cx="1361440" cy="52611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A1098264-903F-D48D-60DA-073F3EEA8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87" t="57342" r="30373" b="19906"/>
          <a:stretch/>
        </p:blipFill>
        <p:spPr>
          <a:xfrm>
            <a:off x="6661230" y="1553751"/>
            <a:ext cx="2666258" cy="97033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ABEE523-FE43-2E37-0B78-7F009CB070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56" t="37426" r="27093" b="56576"/>
          <a:stretch/>
        </p:blipFill>
        <p:spPr>
          <a:xfrm>
            <a:off x="6622251" y="4052558"/>
            <a:ext cx="4992751" cy="41136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51E3209-4902-671A-F7E9-079960E6E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5658" y="5422700"/>
            <a:ext cx="2783989" cy="49020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EC16F67-79E4-9AFD-6FCD-BA09B511B1D8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2011"/>
          <a:stretch/>
        </p:blipFill>
        <p:spPr>
          <a:xfrm>
            <a:off x="6728120" y="2781561"/>
            <a:ext cx="2581668" cy="102854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A24C8A99-1926-D434-2E38-C431FF642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87" t="57342" r="30373" b="19906"/>
          <a:stretch/>
        </p:blipFill>
        <p:spPr>
          <a:xfrm>
            <a:off x="9390397" y="1544832"/>
            <a:ext cx="2666258" cy="97033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A11B9AF-7646-B350-38A3-0995F510F3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22" t="64498" r="22064" b="24679"/>
          <a:stretch/>
        </p:blipFill>
        <p:spPr>
          <a:xfrm>
            <a:off x="6681094" y="4463922"/>
            <a:ext cx="5292787" cy="74226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9F2A3724-FC57-03D2-76D6-4F49A187DD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1320"/>
          <a:stretch/>
        </p:blipFill>
        <p:spPr>
          <a:xfrm>
            <a:off x="9545195" y="2715339"/>
            <a:ext cx="2560025" cy="1072529"/>
          </a:xfrm>
          <a:prstGeom prst="rect">
            <a:avLst/>
          </a:prstGeom>
        </p:spPr>
      </p:pic>
      <p:cxnSp>
        <p:nvCxnSpPr>
          <p:cNvPr id="5" name="Connettore diritto 18">
            <a:extLst>
              <a:ext uri="{FF2B5EF4-FFF2-40B4-BE49-F238E27FC236}">
                <a16:creationId xmlns:a16="http://schemas.microsoft.com/office/drawing/2014/main" id="{F0DB823A-702E-92D2-A2E0-C08A20EEBE36}"/>
              </a:ext>
            </a:extLst>
          </p:cNvPr>
          <p:cNvCxnSpPr>
            <a:cxnSpLocks/>
          </p:cNvCxnSpPr>
          <p:nvPr/>
        </p:nvCxnSpPr>
        <p:spPr>
          <a:xfrm>
            <a:off x="6449200" y="6072150"/>
            <a:ext cx="5398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7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5801" cy="84434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6885509" cy="5589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Posizione dei trocar: Sleeve Gastrectomy</a:t>
            </a:r>
            <a:endParaRPr lang="it-IT" sz="24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D193937-F3D9-2B66-F0EE-3A0446BCD70E}"/>
              </a:ext>
            </a:extLst>
          </p:cNvPr>
          <p:cNvGrpSpPr/>
          <p:nvPr/>
        </p:nvGrpSpPr>
        <p:grpSpPr>
          <a:xfrm>
            <a:off x="2720182" y="1338796"/>
            <a:ext cx="4568893" cy="5327917"/>
            <a:chOff x="4828998" y="1504681"/>
            <a:chExt cx="2534004" cy="2932147"/>
          </a:xfrm>
        </p:grpSpPr>
        <p:pic>
          <p:nvPicPr>
            <p:cNvPr id="9" name="Immagine 8" descr="Immagine che contiene diagramma, bianco, design&#10;&#10;Descrizione generata automaticamente">
              <a:extLst>
                <a:ext uri="{FF2B5EF4-FFF2-40B4-BE49-F238E27FC236}">
                  <a16:creationId xmlns:a16="http://schemas.microsoft.com/office/drawing/2014/main" id="{1A23C3DA-AD1C-3532-B70F-E8DD227FA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13"/>
            <a:stretch/>
          </p:blipFill>
          <p:spPr>
            <a:xfrm>
              <a:off x="4828998" y="1504681"/>
              <a:ext cx="2534004" cy="2932147"/>
            </a:xfrm>
            <a:prstGeom prst="rect">
              <a:avLst/>
            </a:prstGeom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821C5EB8-1CA1-4AC4-CE49-CA93A24B90ED}"/>
                </a:ext>
              </a:extLst>
            </p:cNvPr>
            <p:cNvSpPr/>
            <p:nvPr/>
          </p:nvSpPr>
          <p:spPr>
            <a:xfrm>
              <a:off x="6174416" y="2798315"/>
              <a:ext cx="92149" cy="8506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3D0CA3E-E5B7-C5BF-6D32-FA15B63A8B07}"/>
                </a:ext>
              </a:extLst>
            </p:cNvPr>
            <p:cNvSpPr/>
            <p:nvPr/>
          </p:nvSpPr>
          <p:spPr>
            <a:xfrm>
              <a:off x="5819968" y="2927769"/>
              <a:ext cx="92149" cy="8506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25F8F40-6DE7-5607-8778-278747D101EA}"/>
                </a:ext>
              </a:extLst>
            </p:cNvPr>
            <p:cNvSpPr/>
            <p:nvPr/>
          </p:nvSpPr>
          <p:spPr>
            <a:xfrm>
              <a:off x="6496491" y="2792242"/>
              <a:ext cx="92149" cy="8506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3613B9B7-E609-CC67-F664-E4C667FEADD7}"/>
                </a:ext>
              </a:extLst>
            </p:cNvPr>
            <p:cNvSpPr/>
            <p:nvPr/>
          </p:nvSpPr>
          <p:spPr>
            <a:xfrm>
              <a:off x="6765850" y="2658138"/>
              <a:ext cx="92149" cy="850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4" name="Connettore diritto 19">
              <a:extLst>
                <a:ext uri="{FF2B5EF4-FFF2-40B4-BE49-F238E27FC236}">
                  <a16:creationId xmlns:a16="http://schemas.microsoft.com/office/drawing/2014/main" id="{1B86CE37-B6EA-C054-2F0C-18FDBF0BBCC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489" y="2132273"/>
              <a:ext cx="0" cy="1487227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E2873AD-8FA1-D9F7-26C3-E01021D1E037}"/>
                </a:ext>
              </a:extLst>
            </p:cNvPr>
            <p:cNvSpPr txBox="1"/>
            <p:nvPr/>
          </p:nvSpPr>
          <p:spPr>
            <a:xfrm>
              <a:off x="5666157" y="2962018"/>
              <a:ext cx="333101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2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69D61ED-E5A4-374E-347F-1F0202711AFD}"/>
                </a:ext>
              </a:extLst>
            </p:cNvPr>
            <p:cNvSpPr txBox="1"/>
            <p:nvPr/>
          </p:nvSpPr>
          <p:spPr>
            <a:xfrm>
              <a:off x="6061208" y="2832871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3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3BDE19D8-E447-EEF1-365C-39676BA147F4}"/>
                </a:ext>
              </a:extLst>
            </p:cNvPr>
            <p:cNvSpPr txBox="1"/>
            <p:nvPr/>
          </p:nvSpPr>
          <p:spPr>
            <a:xfrm>
              <a:off x="6376464" y="2826886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4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5A9995E-B984-FCB4-F6A7-8EE889304BB0}"/>
                </a:ext>
              </a:extLst>
            </p:cNvPr>
            <p:cNvSpPr txBox="1"/>
            <p:nvPr/>
          </p:nvSpPr>
          <p:spPr>
            <a:xfrm>
              <a:off x="6815360" y="2686280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A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A691CA7-BBEB-0372-59D1-29C2438E7AE2}"/>
                </a:ext>
              </a:extLst>
            </p:cNvPr>
            <p:cNvSpPr txBox="1"/>
            <p:nvPr/>
          </p:nvSpPr>
          <p:spPr>
            <a:xfrm>
              <a:off x="5734560" y="2419938"/>
              <a:ext cx="742564" cy="18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20 cm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606D43BF-7A72-4E13-3146-48B0C059FB97}"/>
                    </a:ext>
                  </a:extLst>
                </p14:cNvPr>
                <p14:cNvContentPartPr/>
                <p14:nvPr/>
              </p14:nvContentPartPr>
              <p14:xfrm>
                <a:off x="6092489" y="2838449"/>
                <a:ext cx="360" cy="36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F3CF423E-1D87-458A-14E8-7909EC5595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4489" y="28204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3E97136-121A-148B-7DD7-068DD6CFBD1A}"/>
                </a:ext>
              </a:extLst>
            </p:cNvPr>
            <p:cNvSpPr/>
            <p:nvPr/>
          </p:nvSpPr>
          <p:spPr>
            <a:xfrm>
              <a:off x="6051558" y="2047212"/>
              <a:ext cx="92149" cy="850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5D91F90-3C98-396F-8E2F-9E0749223794}"/>
                </a:ext>
              </a:extLst>
            </p:cNvPr>
            <p:cNvSpPr txBox="1"/>
            <p:nvPr/>
          </p:nvSpPr>
          <p:spPr>
            <a:xfrm>
              <a:off x="5874339" y="1920625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B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B1BAC58-B59B-AA64-0C03-92414D2AB1BE}"/>
              </a:ext>
            </a:extLst>
          </p:cNvPr>
          <p:cNvSpPr txBox="1"/>
          <p:nvPr/>
        </p:nvSpPr>
        <p:spPr>
          <a:xfrm>
            <a:off x="7869280" y="2578169"/>
            <a:ext cx="4049999" cy="3077766"/>
          </a:xfrm>
          <a:prstGeom prst="rect">
            <a:avLst/>
          </a:prstGeom>
          <a:noFill/>
          <a:ln w="38100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2:</a:t>
            </a:r>
            <a:r>
              <a:rPr lang="it-IT" sz="2400" dirty="0">
                <a:solidFill>
                  <a:srgbClr val="1E5082"/>
                </a:solidFill>
              </a:rPr>
              <a:t> 12 mm Da Vinci stapler port</a:t>
            </a: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3:</a:t>
            </a:r>
            <a:r>
              <a:rPr lang="it-IT" sz="2400" dirty="0">
                <a:solidFill>
                  <a:srgbClr val="1E5082"/>
                </a:solidFill>
              </a:rPr>
              <a:t> 8 mm Endoscope port</a:t>
            </a: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4:</a:t>
            </a:r>
            <a:r>
              <a:rPr lang="it-IT" sz="2400" dirty="0">
                <a:solidFill>
                  <a:srgbClr val="1E5082"/>
                </a:solidFill>
              </a:rPr>
              <a:t> 8 mm operative port</a:t>
            </a:r>
          </a:p>
          <a:p>
            <a:pPr>
              <a:spcAft>
                <a:spcPts val="1200"/>
              </a:spcAft>
            </a:pPr>
            <a:endParaRPr lang="it-IT" sz="2400" dirty="0">
              <a:solidFill>
                <a:srgbClr val="1E5082"/>
              </a:solidFill>
            </a:endParaRP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A:</a:t>
            </a:r>
            <a:r>
              <a:rPr lang="it-IT" sz="2400" dirty="0">
                <a:solidFill>
                  <a:srgbClr val="1E5082"/>
                </a:solidFill>
              </a:rPr>
              <a:t> 12 mm Assistant Lap port</a:t>
            </a: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B:</a:t>
            </a:r>
            <a:r>
              <a:rPr lang="it-IT" sz="2400" dirty="0">
                <a:solidFill>
                  <a:srgbClr val="1E5082"/>
                </a:solidFill>
              </a:rPr>
              <a:t> 5 mm live retractor Lap port</a:t>
            </a:r>
          </a:p>
        </p:txBody>
      </p:sp>
    </p:spTree>
    <p:extLst>
      <p:ext uri="{BB962C8B-B14F-4D97-AF65-F5344CB8AC3E}">
        <p14:creationId xmlns:p14="http://schemas.microsoft.com/office/powerpoint/2010/main" val="328436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5801" cy="84434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6885509" cy="5589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Posizione dei trocar: Bypass gastrico</a:t>
            </a:r>
            <a:endParaRPr lang="it-IT" sz="24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D193937-F3D9-2B66-F0EE-3A0446BCD70E}"/>
              </a:ext>
            </a:extLst>
          </p:cNvPr>
          <p:cNvGrpSpPr/>
          <p:nvPr/>
        </p:nvGrpSpPr>
        <p:grpSpPr>
          <a:xfrm>
            <a:off x="2720182" y="1338796"/>
            <a:ext cx="4568893" cy="5327917"/>
            <a:chOff x="4828998" y="1504681"/>
            <a:chExt cx="2534004" cy="2932147"/>
          </a:xfrm>
        </p:grpSpPr>
        <p:pic>
          <p:nvPicPr>
            <p:cNvPr id="9" name="Immagine 8" descr="Immagine che contiene diagramma, bianco, design&#10;&#10;Descrizione generata automaticamente">
              <a:extLst>
                <a:ext uri="{FF2B5EF4-FFF2-40B4-BE49-F238E27FC236}">
                  <a16:creationId xmlns:a16="http://schemas.microsoft.com/office/drawing/2014/main" id="{1A23C3DA-AD1C-3532-B70F-E8DD227FA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13"/>
            <a:stretch/>
          </p:blipFill>
          <p:spPr>
            <a:xfrm>
              <a:off x="4828998" y="1504681"/>
              <a:ext cx="2534004" cy="2932147"/>
            </a:xfrm>
            <a:prstGeom prst="rect">
              <a:avLst/>
            </a:prstGeom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821C5EB8-1CA1-4AC4-CE49-CA93A24B90ED}"/>
                </a:ext>
              </a:extLst>
            </p:cNvPr>
            <p:cNvSpPr/>
            <p:nvPr/>
          </p:nvSpPr>
          <p:spPr>
            <a:xfrm>
              <a:off x="6223489" y="2903829"/>
              <a:ext cx="92149" cy="8506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3D0CA3E-E5B7-C5BF-6D32-FA15B63A8B07}"/>
                </a:ext>
              </a:extLst>
            </p:cNvPr>
            <p:cNvSpPr/>
            <p:nvPr/>
          </p:nvSpPr>
          <p:spPr>
            <a:xfrm>
              <a:off x="5803611" y="2911536"/>
              <a:ext cx="92149" cy="8506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25F8F40-6DE7-5607-8778-278747D101EA}"/>
                </a:ext>
              </a:extLst>
            </p:cNvPr>
            <p:cNvSpPr/>
            <p:nvPr/>
          </p:nvSpPr>
          <p:spPr>
            <a:xfrm>
              <a:off x="6570105" y="2905868"/>
              <a:ext cx="92149" cy="8506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3613B9B7-E609-CC67-F664-E4C667FEADD7}"/>
                </a:ext>
              </a:extLst>
            </p:cNvPr>
            <p:cNvSpPr/>
            <p:nvPr/>
          </p:nvSpPr>
          <p:spPr>
            <a:xfrm>
              <a:off x="6765850" y="2658138"/>
              <a:ext cx="92149" cy="850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4" name="Connettore diritto 19">
              <a:extLst>
                <a:ext uri="{FF2B5EF4-FFF2-40B4-BE49-F238E27FC236}">
                  <a16:creationId xmlns:a16="http://schemas.microsoft.com/office/drawing/2014/main" id="{1B86CE37-B6EA-C054-2F0C-18FDBF0BBCC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489" y="2132273"/>
              <a:ext cx="0" cy="1487227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E2873AD-8FA1-D9F7-26C3-E01021D1E037}"/>
                </a:ext>
              </a:extLst>
            </p:cNvPr>
            <p:cNvSpPr txBox="1"/>
            <p:nvPr/>
          </p:nvSpPr>
          <p:spPr>
            <a:xfrm>
              <a:off x="5673300" y="2936136"/>
              <a:ext cx="333101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2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69D61ED-E5A4-374E-347F-1F0202711AFD}"/>
                </a:ext>
              </a:extLst>
            </p:cNvPr>
            <p:cNvSpPr txBox="1"/>
            <p:nvPr/>
          </p:nvSpPr>
          <p:spPr>
            <a:xfrm>
              <a:off x="6102102" y="2930270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3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3BDE19D8-E447-EEF1-365C-39676BA147F4}"/>
                </a:ext>
              </a:extLst>
            </p:cNvPr>
            <p:cNvSpPr txBox="1"/>
            <p:nvPr/>
          </p:nvSpPr>
          <p:spPr>
            <a:xfrm>
              <a:off x="6450080" y="2924281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4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5A9995E-B984-FCB4-F6A7-8EE889304BB0}"/>
                </a:ext>
              </a:extLst>
            </p:cNvPr>
            <p:cNvSpPr txBox="1"/>
            <p:nvPr/>
          </p:nvSpPr>
          <p:spPr>
            <a:xfrm>
              <a:off x="6815360" y="2686280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A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A691CA7-BBEB-0372-59D1-29C2438E7AE2}"/>
                </a:ext>
              </a:extLst>
            </p:cNvPr>
            <p:cNvSpPr txBox="1"/>
            <p:nvPr/>
          </p:nvSpPr>
          <p:spPr>
            <a:xfrm>
              <a:off x="5734560" y="2419938"/>
              <a:ext cx="742564" cy="18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20 cm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606D43BF-7A72-4E13-3146-48B0C059FB97}"/>
                    </a:ext>
                  </a:extLst>
                </p14:cNvPr>
                <p14:cNvContentPartPr/>
                <p14:nvPr/>
              </p14:nvContentPartPr>
              <p14:xfrm>
                <a:off x="6092489" y="2838449"/>
                <a:ext cx="360" cy="3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606D43BF-7A72-4E13-3146-48B0C059FB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4489" y="28204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3E97136-121A-148B-7DD7-068DD6CFBD1A}"/>
                </a:ext>
              </a:extLst>
            </p:cNvPr>
            <p:cNvSpPr/>
            <p:nvPr/>
          </p:nvSpPr>
          <p:spPr>
            <a:xfrm>
              <a:off x="6051558" y="2047212"/>
              <a:ext cx="92149" cy="850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5D91F90-3C98-396F-8E2F-9E0749223794}"/>
                </a:ext>
              </a:extLst>
            </p:cNvPr>
            <p:cNvSpPr txBox="1"/>
            <p:nvPr/>
          </p:nvSpPr>
          <p:spPr>
            <a:xfrm>
              <a:off x="5874339" y="1920625"/>
              <a:ext cx="520995" cy="23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1E5082"/>
                  </a:solidFill>
                </a:rPr>
                <a:t>B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B1BAC58-B59B-AA64-0C03-92414D2AB1BE}"/>
              </a:ext>
            </a:extLst>
          </p:cNvPr>
          <p:cNvSpPr txBox="1"/>
          <p:nvPr/>
        </p:nvSpPr>
        <p:spPr>
          <a:xfrm>
            <a:off x="7869280" y="2578169"/>
            <a:ext cx="4049999" cy="3077766"/>
          </a:xfrm>
          <a:prstGeom prst="rect">
            <a:avLst/>
          </a:prstGeom>
          <a:noFill/>
          <a:ln w="38100">
            <a:solidFill>
              <a:srgbClr val="1E508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2:</a:t>
            </a:r>
            <a:r>
              <a:rPr lang="it-IT" sz="2400" dirty="0">
                <a:solidFill>
                  <a:srgbClr val="1E5082"/>
                </a:solidFill>
              </a:rPr>
              <a:t> 12 mm Da Vinci stapler port</a:t>
            </a: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3:</a:t>
            </a:r>
            <a:r>
              <a:rPr lang="it-IT" sz="2400" dirty="0">
                <a:solidFill>
                  <a:srgbClr val="1E5082"/>
                </a:solidFill>
              </a:rPr>
              <a:t> 8 mm Endoscope port</a:t>
            </a: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4:</a:t>
            </a:r>
            <a:r>
              <a:rPr lang="it-IT" sz="2400" dirty="0">
                <a:solidFill>
                  <a:srgbClr val="1E5082"/>
                </a:solidFill>
              </a:rPr>
              <a:t> 12 mm operative port</a:t>
            </a:r>
          </a:p>
          <a:p>
            <a:pPr>
              <a:spcAft>
                <a:spcPts val="1200"/>
              </a:spcAft>
            </a:pPr>
            <a:endParaRPr lang="it-IT" sz="2400" dirty="0">
              <a:solidFill>
                <a:srgbClr val="1E5082"/>
              </a:solidFill>
            </a:endParaRP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A:</a:t>
            </a:r>
            <a:r>
              <a:rPr lang="it-IT" sz="2400" dirty="0">
                <a:solidFill>
                  <a:srgbClr val="1E5082"/>
                </a:solidFill>
              </a:rPr>
              <a:t> 12 mm Assistant Lap port</a:t>
            </a: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rgbClr val="1E5082"/>
                </a:solidFill>
              </a:rPr>
              <a:t>B:</a:t>
            </a:r>
            <a:r>
              <a:rPr lang="it-IT" sz="2400" dirty="0">
                <a:solidFill>
                  <a:srgbClr val="1E5082"/>
                </a:solidFill>
              </a:rPr>
              <a:t> 5 mm live retractor Lap port</a:t>
            </a:r>
          </a:p>
        </p:txBody>
      </p:sp>
    </p:spTree>
    <p:extLst>
      <p:ext uri="{BB962C8B-B14F-4D97-AF65-F5344CB8AC3E}">
        <p14:creationId xmlns:p14="http://schemas.microsoft.com/office/powerpoint/2010/main" val="318353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4C7D1F5-989B-A507-A1D6-F891AB81D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" y="1786125"/>
            <a:ext cx="6991107" cy="39176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52B87C-7AFB-B779-36BF-F0389FBA7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" y="5822373"/>
            <a:ext cx="2420227" cy="842400"/>
          </a:xfrm>
          <a:prstGeom prst="rect">
            <a:avLst/>
          </a:prstGeom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EB4A11A8-9FEF-B545-C99D-3F4CB3F6B309}"/>
              </a:ext>
            </a:extLst>
          </p:cNvPr>
          <p:cNvSpPr txBox="1">
            <a:spLocks/>
          </p:cNvSpPr>
          <p:nvPr/>
        </p:nvSpPr>
        <p:spPr>
          <a:xfrm>
            <a:off x="713771" y="532433"/>
            <a:ext cx="8858492" cy="59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E5082"/>
                </a:solidFill>
              </a:rPr>
              <a:t>Tempi operatori – </a:t>
            </a:r>
            <a:r>
              <a:rPr lang="it-IT" sz="3200" i="1" dirty="0">
                <a:solidFill>
                  <a:srgbClr val="1E5082"/>
                </a:solidFill>
              </a:rPr>
              <a:t>Sleeve Gastrectomy</a:t>
            </a:r>
            <a:endParaRPr lang="it-IT" sz="2400" b="0" i="1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h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00" dirty="0">
                <a:solidFill>
                  <a:srgbClr val="1E5082"/>
                </a:solidFill>
              </a:rPr>
              <a:t>ggt</a:t>
            </a:r>
            <a:endParaRPr lang="it-IT" sz="100" b="0" dirty="0">
              <a:solidFill>
                <a:srgbClr val="1E5082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it-IT" sz="1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1E5082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C74A58F-9476-E617-CFF3-127BB46F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52606"/>
              </p:ext>
            </p:extLst>
          </p:nvPr>
        </p:nvGraphicFramePr>
        <p:xfrm>
          <a:off x="7199453" y="1284794"/>
          <a:ext cx="4909239" cy="445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196">
                  <a:extLst>
                    <a:ext uri="{9D8B030D-6E8A-4147-A177-3AD203B41FA5}">
                      <a16:colId xmlns:a16="http://schemas.microsoft.com/office/drawing/2014/main" val="44879264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val="38271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Casistica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/>
                        <a:t>55 pz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375384"/>
                  </a:ext>
                </a:extLst>
              </a:tr>
              <a:tr h="490638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Tempo op medio (totale)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1E5082"/>
                          </a:solidFill>
                        </a:rPr>
                        <a:t>84’</a:t>
                      </a:r>
                    </a:p>
                    <a:p>
                      <a:pPr algn="ctr"/>
                      <a:r>
                        <a:rPr lang="it-IT" sz="1800">
                          <a:solidFill>
                            <a:srgbClr val="1E5082"/>
                          </a:solidFill>
                        </a:rPr>
                        <a:t>(r 50-135)</a:t>
                      </a:r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63828"/>
                  </a:ext>
                </a:extLst>
              </a:tr>
              <a:tr h="655705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Tempo medio di Console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1E5082"/>
                          </a:solidFill>
                        </a:rPr>
                        <a:t>56’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>
                          <a:solidFill>
                            <a:srgbClr val="1E5082"/>
                          </a:solidFill>
                        </a:rPr>
                        <a:t>(r 32-107)</a:t>
                      </a:r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81146"/>
                  </a:ext>
                </a:extLst>
              </a:tr>
              <a:tr h="717630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Tempo medio di Docking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1E5082"/>
                          </a:solidFill>
                        </a:rPr>
                        <a:t>27’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(</a:t>
                      </a:r>
                      <a:r>
                        <a:rPr lang="it-IT" sz="1800" dirty="0" err="1">
                          <a:solidFill>
                            <a:srgbClr val="1E5082"/>
                          </a:solidFill>
                        </a:rPr>
                        <a:t>r</a:t>
                      </a:r>
                      <a:r>
                        <a:rPr lang="it-IT" sz="1800" dirty="0">
                          <a:solidFill>
                            <a:srgbClr val="1E5082"/>
                          </a:solidFill>
                        </a:rPr>
                        <a:t> 10-64)</a:t>
                      </a:r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774573"/>
                  </a:ext>
                </a:extLst>
              </a:tr>
              <a:tr h="534685">
                <a:tc gridSpan="2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1E50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042019"/>
                  </a:ext>
                </a:extLst>
              </a:tr>
              <a:tr h="645933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 tot / T di Console / T di Docking</a:t>
                      </a:r>
                    </a:p>
                    <a:p>
                      <a:r>
                        <a:rPr lang="it-IT" sz="2000" b="1" dirty="0">
                          <a:solidFill>
                            <a:srgbClr val="1E5082"/>
                          </a:solidFill>
                        </a:rPr>
                        <a:t>primi 10 casi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1E5082"/>
                          </a:solidFill>
                        </a:rPr>
                        <a:t>106’ / 65’ 45’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898240"/>
                  </a:ext>
                </a:extLst>
              </a:tr>
              <a:tr h="671332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1E5082"/>
                          </a:solidFill>
                        </a:rPr>
                        <a:t>T tot / T di Console / T di Docking</a:t>
                      </a:r>
                    </a:p>
                    <a:p>
                      <a:r>
                        <a:rPr lang="it-IT" sz="2000" b="1" dirty="0">
                          <a:solidFill>
                            <a:srgbClr val="1E5082"/>
                          </a:solidFill>
                        </a:rPr>
                        <a:t>ultimi 10 casi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1E5082"/>
                          </a:solidFill>
                        </a:rPr>
                        <a:t>68’ / 47’</a:t>
                      </a: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1E5082"/>
                          </a:solidFill>
                        </a:rPr>
                        <a:t>24’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2537889"/>
                  </a:ext>
                </a:extLst>
              </a:tr>
            </a:tbl>
          </a:graphicData>
        </a:graphic>
      </p:graphicFrame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E9F24E7E-F24D-34B4-7AD9-FBAE522F6FBF}"/>
              </a:ext>
            </a:extLst>
          </p:cNvPr>
          <p:cNvCxnSpPr/>
          <p:nvPr/>
        </p:nvCxnSpPr>
        <p:spPr>
          <a:xfrm>
            <a:off x="798653" y="3622876"/>
            <a:ext cx="6053560" cy="0"/>
          </a:xfrm>
          <a:prstGeom prst="line">
            <a:avLst/>
          </a:prstGeom>
          <a:ln w="31750">
            <a:solidFill>
              <a:srgbClr val="1E5082"/>
            </a:solidFill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981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{BCBC76E4-4B2D-8F4C-B88F-D88EF896526F}tf10001070</Template>
  <TotalTime>1738</TotalTime>
  <Words>750</Words>
  <Application>Microsoft Macintosh PowerPoint</Application>
  <PresentationFormat>Widescreen</PresentationFormat>
  <Paragraphs>195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RetrospectVTI</vt:lpstr>
      <vt:lpstr>Il robot Da Vinci Xi in chirurgia bariatrica: nozioni tecniche maturate e risultati preliminari dopo i primi 60 casi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Microsoft Office User</cp:lastModifiedBy>
  <cp:revision>25</cp:revision>
  <dcterms:created xsi:type="dcterms:W3CDTF">2022-02-27T17:36:31Z</dcterms:created>
  <dcterms:modified xsi:type="dcterms:W3CDTF">2024-05-07T18:16:32Z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